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B7D75-75D3-4A33-8726-927960024EE2}"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65341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B7D75-75D3-4A33-8726-927960024EE2}"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127181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B7D75-75D3-4A33-8726-927960024EE2}"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31932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B7D75-75D3-4A33-8726-927960024EE2}"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382721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B7D75-75D3-4A33-8726-927960024EE2}"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102962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B7D75-75D3-4A33-8726-927960024EE2}"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3027190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B7D75-75D3-4A33-8726-927960024EE2}"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77872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B7D75-75D3-4A33-8726-927960024EE2}"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399444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7D75-75D3-4A33-8726-927960024EE2}"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364829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B7D75-75D3-4A33-8726-927960024EE2}"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108268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B7D75-75D3-4A33-8726-927960024EE2}"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C7476E-DA59-45D1-97E3-C67DA508752F}" type="slidenum">
              <a:rPr lang="en-US" smtClean="0"/>
              <a:t>‹#›</a:t>
            </a:fld>
            <a:endParaRPr lang="en-US"/>
          </a:p>
        </p:txBody>
      </p:sp>
    </p:spTree>
    <p:extLst>
      <p:ext uri="{BB962C8B-B14F-4D97-AF65-F5344CB8AC3E}">
        <p14:creationId xmlns:p14="http://schemas.microsoft.com/office/powerpoint/2010/main" val="370807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7D75-75D3-4A33-8726-927960024EE2}" type="datetimeFigureOut">
              <a:rPr lang="en-US" smtClean="0"/>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7476E-DA59-45D1-97E3-C67DA508752F}" type="slidenum">
              <a:rPr lang="en-US" smtClean="0"/>
              <a:t>‹#›</a:t>
            </a:fld>
            <a:endParaRPr lang="en-US"/>
          </a:p>
        </p:txBody>
      </p:sp>
    </p:spTree>
    <p:extLst>
      <p:ext uri="{BB962C8B-B14F-4D97-AF65-F5344CB8AC3E}">
        <p14:creationId xmlns:p14="http://schemas.microsoft.com/office/powerpoint/2010/main" val="347107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Library Funding</a:t>
            </a:r>
            <a:endParaRPr lang="en-US" dirty="0"/>
          </a:p>
        </p:txBody>
      </p:sp>
      <p:sp>
        <p:nvSpPr>
          <p:cNvPr id="5" name="Content Placeholder 4"/>
          <p:cNvSpPr>
            <a:spLocks noGrp="1"/>
          </p:cNvSpPr>
          <p:nvPr>
            <p:ph idx="1"/>
          </p:nvPr>
        </p:nvSpPr>
        <p:spPr>
          <a:xfrm>
            <a:off x="457200" y="1600200"/>
            <a:ext cx="8229600" cy="4876800"/>
          </a:xfrm>
        </p:spPr>
        <p:txBody>
          <a:bodyPr>
            <a:normAutofit fontScale="47500" lnSpcReduction="20000"/>
          </a:bodyPr>
          <a:lstStyle/>
          <a:p>
            <a:pPr marL="0" indent="0">
              <a:buNone/>
            </a:pPr>
            <a:r>
              <a:rPr lang="en-US" sz="4200" dirty="0"/>
              <a:t>Dear</a:t>
            </a:r>
            <a:r>
              <a:rPr lang="en-US" sz="4200" b="1" dirty="0"/>
              <a:t> </a:t>
            </a:r>
            <a:r>
              <a:rPr lang="en-US" sz="4200" dirty="0"/>
              <a:t>Provost Marley:</a:t>
            </a:r>
          </a:p>
          <a:p>
            <a:pPr marL="0" indent="0">
              <a:buNone/>
            </a:pPr>
            <a:endParaRPr lang="en-US" sz="4200" dirty="0" smtClean="0"/>
          </a:p>
          <a:p>
            <a:pPr marL="0" indent="0">
              <a:buNone/>
            </a:pPr>
            <a:r>
              <a:rPr lang="en-US" sz="4200" dirty="0" smtClean="0"/>
              <a:t>The </a:t>
            </a:r>
            <a:r>
              <a:rPr lang="en-US" sz="4200" dirty="0"/>
              <a:t>one absolutely indispensable element of every research university is a good library.  Funding trends in recent years, however, have resulted in a continuous decline in the number of library resources available to students and faculty.  If these funding trends continue, our campus faces the very real threat of not being able to support students and faculty with the resources they need to ensure that the university remains a bona fide national research university.   </a:t>
            </a:r>
          </a:p>
          <a:p>
            <a:pPr marL="0" indent="0">
              <a:buNone/>
            </a:pPr>
            <a:r>
              <a:rPr lang="en-US" sz="4200" dirty="0" smtClean="0"/>
              <a:t>	In </a:t>
            </a:r>
            <a:r>
              <a:rPr lang="en-US" sz="4200" dirty="0"/>
              <a:t>essence, between 1997 and 2014, the library’s materials costs have been steadily rising, at the rate of about 7.5% a year, while funding for the library has increased just over 1% a year during the same period.  This is unsustainable.  Thus far, we have dealt with the problem by cutting subscriptions to journals that either are not often used or have a high cost-per-use.  Indeed, the entire focus of the Faculty Senate's Library and Learning Resources committee in recent years has been on how to cut library resources.  </a:t>
            </a:r>
          </a:p>
          <a:p>
            <a:pPr marL="0" indent="0">
              <a:buNone/>
            </a:pPr>
            <a:endParaRPr lang="en-US" dirty="0"/>
          </a:p>
        </p:txBody>
      </p:sp>
    </p:spTree>
    <p:extLst>
      <p:ext uri="{BB962C8B-B14F-4D97-AF65-F5344CB8AC3E}">
        <p14:creationId xmlns:p14="http://schemas.microsoft.com/office/powerpoint/2010/main" val="69868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Library Funding</a:t>
            </a:r>
            <a:endParaRPr lang="en-US" dirty="0"/>
          </a:p>
        </p:txBody>
      </p:sp>
      <p:sp>
        <p:nvSpPr>
          <p:cNvPr id="3" name="Content Placeholder 2"/>
          <p:cNvSpPr>
            <a:spLocks noGrp="1"/>
          </p:cNvSpPr>
          <p:nvPr>
            <p:ph idx="1"/>
          </p:nvPr>
        </p:nvSpPr>
        <p:spPr>
          <a:xfrm>
            <a:off x="457200" y="1371600"/>
            <a:ext cx="8229600" cy="4876800"/>
          </a:xfrm>
        </p:spPr>
        <p:txBody>
          <a:bodyPr>
            <a:normAutofit fontScale="55000" lnSpcReduction="20000"/>
          </a:bodyPr>
          <a:lstStyle/>
          <a:p>
            <a:pPr marL="0" indent="0">
              <a:spcBef>
                <a:spcPts val="0"/>
              </a:spcBef>
              <a:buNone/>
            </a:pPr>
            <a:r>
              <a:rPr lang="en-US" sz="3600" dirty="0"/>
              <a:t>Because of this growing problem, the library has not been able significantly to expand its resources in needed areas.  This will be a real problem for the campus’s new signature areas and new academic programs, such as business, which will no doubt require additional library resources to function effectively.       </a:t>
            </a:r>
          </a:p>
          <a:p>
            <a:pPr marL="0" indent="0">
              <a:spcBef>
                <a:spcPts val="0"/>
              </a:spcBef>
              <a:buNone/>
            </a:pPr>
            <a:r>
              <a:rPr lang="en-US" sz="3600" dirty="0" smtClean="0"/>
              <a:t>	Although </a:t>
            </a:r>
            <a:r>
              <a:rPr lang="en-US" sz="3600" dirty="0"/>
              <a:t>we have thus far been able to manage effectively the flat funding of the library by cutting low-use resources, the future looks bleak.  We had to purge a much larger percentage of our high-cost journal subscriptions this year than in the past.  Most troublingly, if funding trends continue, next year we will be forced to consider cutting journals and/or databases that we see as central to fulfilling the mission of the campus.  Another year of flat funding, for example, would force us to consider cutting a large number of journals from the Wiley and Elsevier journal packages.  </a:t>
            </a:r>
          </a:p>
          <a:p>
            <a:pPr marL="0" indent="0">
              <a:spcBef>
                <a:spcPts val="0"/>
              </a:spcBef>
              <a:buNone/>
            </a:pPr>
            <a:r>
              <a:rPr lang="en-US" sz="3600" dirty="0"/>
              <a:t> </a:t>
            </a:r>
            <a:r>
              <a:rPr lang="en-US" sz="3600" dirty="0" smtClean="0"/>
              <a:t>	You </a:t>
            </a:r>
            <a:r>
              <a:rPr lang="en-US" sz="3600" dirty="0"/>
              <a:t>are undoubtedly aware that the ability to conduct high quality teaching and research is dependent on timely access to scholarly publications. To preserve the quality of the Missouri S&amp;T library’s resources and services, we hope that the administration will be able to increase its level of support for the library and engage in ongoing discussion about campus access to scholarly resources.  </a:t>
            </a:r>
          </a:p>
          <a:p>
            <a:pPr marL="0" indent="0">
              <a:buNone/>
            </a:pPr>
            <a:endParaRPr lang="en-US" dirty="0"/>
          </a:p>
        </p:txBody>
      </p:sp>
    </p:spTree>
    <p:extLst>
      <p:ext uri="{BB962C8B-B14F-4D97-AF65-F5344CB8AC3E}">
        <p14:creationId xmlns:p14="http://schemas.microsoft.com/office/powerpoint/2010/main" val="284922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Funding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1453951"/>
              </p:ext>
            </p:extLst>
          </p:nvPr>
        </p:nvGraphicFramePr>
        <p:xfrm>
          <a:off x="457200" y="1600200"/>
          <a:ext cx="8229600" cy="3037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Year</a:t>
                      </a:r>
                      <a:endParaRPr lang="en-US" dirty="0"/>
                    </a:p>
                  </a:txBody>
                  <a:tcPr/>
                </a:tc>
                <a:tc>
                  <a:txBody>
                    <a:bodyPr/>
                    <a:lstStyle/>
                    <a:p>
                      <a:r>
                        <a:rPr lang="en-US" dirty="0" smtClean="0"/>
                        <a:t>Periodical Price Index</a:t>
                      </a:r>
                      <a:endParaRPr lang="en-US" dirty="0"/>
                    </a:p>
                  </a:txBody>
                  <a:tcPr/>
                </a:tc>
                <a:tc>
                  <a:txBody>
                    <a:bodyPr/>
                    <a:lstStyle/>
                    <a:p>
                      <a:r>
                        <a:rPr lang="en-US" dirty="0" smtClean="0"/>
                        <a:t>Library Materials Budget ($millions)</a:t>
                      </a:r>
                      <a:endParaRPr lang="en-US" dirty="0"/>
                    </a:p>
                  </a:txBody>
                  <a:tcPr/>
                </a:tc>
                <a:tc>
                  <a:txBody>
                    <a:bodyPr/>
                    <a:lstStyle/>
                    <a:p>
                      <a:r>
                        <a:rPr lang="en-US" dirty="0" smtClean="0"/>
                        <a:t>S&amp;T Total</a:t>
                      </a:r>
                      <a:r>
                        <a:rPr lang="en-US" baseline="0" dirty="0" smtClean="0"/>
                        <a:t> Expenditures ($millions)</a:t>
                      </a:r>
                      <a:endParaRPr lang="en-US" dirty="0"/>
                    </a:p>
                  </a:txBody>
                  <a:tcPr/>
                </a:tc>
              </a:tr>
              <a:tr h="370840">
                <a:tc>
                  <a:txBody>
                    <a:bodyPr/>
                    <a:lstStyle/>
                    <a:p>
                      <a:r>
                        <a:rPr lang="en-US" dirty="0" smtClean="0"/>
                        <a:t>1998/1999</a:t>
                      </a:r>
                      <a:endParaRPr lang="en-US" dirty="0"/>
                    </a:p>
                  </a:txBody>
                  <a:tcPr/>
                </a:tc>
                <a:tc>
                  <a:txBody>
                    <a:bodyPr/>
                    <a:lstStyle/>
                    <a:p>
                      <a:r>
                        <a:rPr lang="en-US" dirty="0" smtClean="0"/>
                        <a:t>365.20</a:t>
                      </a:r>
                      <a:endParaRPr lang="en-US" dirty="0"/>
                    </a:p>
                  </a:txBody>
                  <a:tcPr/>
                </a:tc>
                <a:tc>
                  <a:txBody>
                    <a:bodyPr/>
                    <a:lstStyle/>
                    <a:p>
                      <a:r>
                        <a:rPr lang="en-US" dirty="0" smtClean="0"/>
                        <a:t>$1.22</a:t>
                      </a:r>
                      <a:endParaRPr lang="en-US" dirty="0"/>
                    </a:p>
                  </a:txBody>
                  <a:tcPr/>
                </a:tc>
                <a:tc>
                  <a:txBody>
                    <a:bodyPr/>
                    <a:lstStyle/>
                    <a:p>
                      <a:r>
                        <a:rPr lang="en-US" dirty="0" smtClean="0"/>
                        <a:t>$114.1 (1999)</a:t>
                      </a:r>
                      <a:endParaRPr lang="en-US" dirty="0"/>
                    </a:p>
                  </a:txBody>
                  <a:tcPr/>
                </a:tc>
              </a:tr>
              <a:tr h="370840">
                <a:tc>
                  <a:txBody>
                    <a:bodyPr/>
                    <a:lstStyle/>
                    <a:p>
                      <a:r>
                        <a:rPr lang="en-US" dirty="0" smtClean="0"/>
                        <a:t>2014</a:t>
                      </a:r>
                      <a:endParaRPr lang="en-US" dirty="0"/>
                    </a:p>
                  </a:txBody>
                  <a:tcPr/>
                </a:tc>
                <a:tc>
                  <a:txBody>
                    <a:bodyPr/>
                    <a:lstStyle/>
                    <a:p>
                      <a:r>
                        <a:rPr lang="en-US" dirty="0" smtClean="0"/>
                        <a:t>1132.11</a:t>
                      </a:r>
                      <a:endParaRPr lang="en-US" dirty="0"/>
                    </a:p>
                  </a:txBody>
                  <a:tcPr/>
                </a:tc>
                <a:tc>
                  <a:txBody>
                    <a:bodyPr/>
                    <a:lstStyle/>
                    <a:p>
                      <a:r>
                        <a:rPr lang="en-US" dirty="0" smtClean="0"/>
                        <a:t>$1.47</a:t>
                      </a:r>
                      <a:endParaRPr lang="en-US" dirty="0"/>
                    </a:p>
                  </a:txBody>
                  <a:tcPr/>
                </a:tc>
                <a:tc>
                  <a:txBody>
                    <a:bodyPr/>
                    <a:lstStyle/>
                    <a:p>
                      <a:r>
                        <a:rPr lang="en-US" dirty="0" smtClean="0"/>
                        <a:t>$174.2</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Total rate</a:t>
                      </a:r>
                      <a:r>
                        <a:rPr lang="en-US" baseline="0" dirty="0" smtClean="0"/>
                        <a:t> of</a:t>
                      </a:r>
                      <a:r>
                        <a:rPr lang="en-US" dirty="0" smtClean="0"/>
                        <a:t> increase</a:t>
                      </a:r>
                      <a:endParaRPr lang="en-US" dirty="0"/>
                    </a:p>
                  </a:txBody>
                  <a:tcPr/>
                </a:tc>
                <a:tc>
                  <a:txBody>
                    <a:bodyPr/>
                    <a:lstStyle/>
                    <a:p>
                      <a:r>
                        <a:rPr lang="en-US" dirty="0" smtClean="0"/>
                        <a:t>209%</a:t>
                      </a:r>
                      <a:endParaRPr lang="en-US" dirty="0"/>
                    </a:p>
                  </a:txBody>
                  <a:tcPr/>
                </a:tc>
                <a:tc>
                  <a:txBody>
                    <a:bodyPr/>
                    <a:lstStyle/>
                    <a:p>
                      <a:r>
                        <a:rPr lang="en-US" dirty="0" smtClean="0"/>
                        <a:t>25%</a:t>
                      </a:r>
                      <a:endParaRPr lang="en-US" dirty="0"/>
                    </a:p>
                  </a:txBody>
                  <a:tcPr/>
                </a:tc>
                <a:tc>
                  <a:txBody>
                    <a:bodyPr/>
                    <a:lstStyle/>
                    <a:p>
                      <a:r>
                        <a:rPr lang="en-US" dirty="0" smtClean="0"/>
                        <a:t>52.7%</a:t>
                      </a:r>
                      <a:endParaRPr lang="en-US" dirty="0"/>
                    </a:p>
                  </a:txBody>
                  <a:tcPr/>
                </a:tc>
              </a:tr>
              <a:tr h="370840">
                <a:tc>
                  <a:txBody>
                    <a:bodyPr/>
                    <a:lstStyle/>
                    <a:p>
                      <a:r>
                        <a:rPr lang="en-US" dirty="0" smtClean="0"/>
                        <a:t>Annualized</a:t>
                      </a:r>
                      <a:r>
                        <a:rPr lang="en-US" baseline="0" dirty="0" smtClean="0"/>
                        <a:t> increase</a:t>
                      </a:r>
                      <a:endParaRPr lang="en-US" dirty="0"/>
                    </a:p>
                  </a:txBody>
                  <a:tcPr/>
                </a:tc>
                <a:tc>
                  <a:txBody>
                    <a:bodyPr/>
                    <a:lstStyle/>
                    <a:p>
                      <a:r>
                        <a:rPr lang="en-US" dirty="0" smtClean="0"/>
                        <a:t>12.875%</a:t>
                      </a:r>
                      <a:endParaRPr lang="en-US" dirty="0"/>
                    </a:p>
                  </a:txBody>
                  <a:tcPr/>
                </a:tc>
                <a:tc>
                  <a:txBody>
                    <a:bodyPr/>
                    <a:lstStyle/>
                    <a:p>
                      <a:r>
                        <a:rPr lang="en-US" dirty="0" smtClean="0"/>
                        <a:t>1.56%</a:t>
                      </a:r>
                      <a:endParaRPr lang="en-US" dirty="0"/>
                    </a:p>
                  </a:txBody>
                  <a:tcPr/>
                </a:tc>
                <a:tc>
                  <a:txBody>
                    <a:bodyPr/>
                    <a:lstStyle/>
                    <a:p>
                      <a:r>
                        <a:rPr lang="en-US" dirty="0" smtClean="0"/>
                        <a:t>3.5%</a:t>
                      </a:r>
                      <a:endParaRPr lang="en-US" dirty="0"/>
                    </a:p>
                  </a:txBody>
                  <a:tcPr/>
                </a:tc>
              </a:tr>
            </a:tbl>
          </a:graphicData>
        </a:graphic>
      </p:graphicFrame>
    </p:spTree>
    <p:extLst>
      <p:ext uri="{BB962C8B-B14F-4D97-AF65-F5344CB8AC3E}">
        <p14:creationId xmlns:p14="http://schemas.microsoft.com/office/powerpoint/2010/main" val="271175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193</Words>
  <Application>Microsoft Office PowerPoint</Application>
  <PresentationFormat>On-screen Show (4:3)</PresentationFormat>
  <Paragraphs>30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Library Funding</vt:lpstr>
      <vt:lpstr>Library Funding</vt:lpstr>
      <vt:lpstr>Library Funding</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Funding</dc:title>
  <dc:creator>Michael W. Bruening</dc:creator>
  <cp:lastModifiedBy>Palmer, Barbara J.</cp:lastModifiedBy>
  <cp:revision>2</cp:revision>
  <dcterms:created xsi:type="dcterms:W3CDTF">2015-01-28T21:24:59Z</dcterms:created>
  <dcterms:modified xsi:type="dcterms:W3CDTF">2015-01-28T22:02:03Z</dcterms:modified>
</cp:coreProperties>
</file>